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3" r:id="rId1"/>
  </p:sldMasterIdLst>
  <p:notesMasterIdLst>
    <p:notesMasterId r:id="rId18"/>
  </p:notesMasterIdLst>
  <p:sldIdLst>
    <p:sldId id="258" r:id="rId2"/>
    <p:sldId id="368" r:id="rId3"/>
    <p:sldId id="375" r:id="rId4"/>
    <p:sldId id="376" r:id="rId5"/>
    <p:sldId id="389" r:id="rId6"/>
    <p:sldId id="313" r:id="rId7"/>
    <p:sldId id="391" r:id="rId8"/>
    <p:sldId id="339" r:id="rId9"/>
    <p:sldId id="392" r:id="rId10"/>
    <p:sldId id="340" r:id="rId11"/>
    <p:sldId id="341" r:id="rId12"/>
    <p:sldId id="377" r:id="rId13"/>
    <p:sldId id="378" r:id="rId14"/>
    <p:sldId id="379" r:id="rId15"/>
    <p:sldId id="380" r:id="rId16"/>
    <p:sldId id="38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E0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83653" autoAdjust="0"/>
  </p:normalViewPr>
  <p:slideViewPr>
    <p:cSldViewPr snapToGrid="0" snapToObjects="1" showGuides="1">
      <p:cViewPr varScale="1">
        <p:scale>
          <a:sx n="71" d="100"/>
          <a:sy n="71" d="100"/>
        </p:scale>
        <p:origin x="922" y="43"/>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D3C18D-7D5D-9E47-A0FC-BBD26D0E1D9B}" type="datetimeFigureOut">
              <a:rPr lang="en-US" smtClean="0"/>
              <a:t>11/26/2018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CC1623-6B39-8543-823A-29D9E60F177C}" type="slidenum">
              <a:rPr lang="en-US" smtClean="0"/>
              <a:t>‹#›</a:t>
            </a:fld>
            <a:endParaRPr lang="en-US"/>
          </a:p>
        </p:txBody>
      </p:sp>
    </p:spTree>
    <p:extLst>
      <p:ext uri="{BB962C8B-B14F-4D97-AF65-F5344CB8AC3E}">
        <p14:creationId xmlns:p14="http://schemas.microsoft.com/office/powerpoint/2010/main" val="605071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smtClean="0"/>
              <a:t>Random forest sample size in the end is not the same as the beginning. Correct for overfitting. Don’t take too much tuning. Still can be </a:t>
            </a:r>
            <a:r>
              <a:rPr lang="en-US" sz="1200" baseline="0" dirty="0" err="1" smtClean="0"/>
              <a:t>underfitting</a:t>
            </a:r>
            <a:r>
              <a:rPr lang="en-US" sz="1200" baseline="0" dirty="0" smtClean="0"/>
              <a:t> for random forest.</a:t>
            </a:r>
          </a:p>
          <a:p>
            <a:r>
              <a:rPr lang="en-US" sz="1200" baseline="0" dirty="0" smtClean="0"/>
              <a:t>Boosting models: by summing models, use the residuals to add to the previous model. Because the sum of the residuals is 0, so you can add the residual predictions to the previous model. VERY EASILY to </a:t>
            </a:r>
            <a:r>
              <a:rPr lang="en-US" sz="1200" baseline="0" dirty="0" err="1" smtClean="0"/>
              <a:t>overfit</a:t>
            </a:r>
            <a:r>
              <a:rPr lang="en-US" sz="1200" baseline="0" dirty="0" smtClean="0"/>
              <a:t>. Add too many models to the equation. </a:t>
            </a:r>
          </a:p>
          <a:p>
            <a:r>
              <a:rPr lang="en-US" sz="1200" baseline="0" dirty="0" smtClean="0"/>
              <a:t>Neural networks</a:t>
            </a:r>
          </a:p>
          <a:p>
            <a:endParaRPr lang="en-US" sz="1200" baseline="0" dirty="0" smtClean="0"/>
          </a:p>
          <a:p>
            <a:r>
              <a:rPr lang="en-US" sz="1200" baseline="0" dirty="0" smtClean="0"/>
              <a:t>Strategies to prevent overfitting:</a:t>
            </a:r>
          </a:p>
          <a:p>
            <a:pPr marL="171450" indent="-171450">
              <a:buFontTx/>
              <a:buChar char="-"/>
            </a:pPr>
            <a:r>
              <a:rPr lang="en-US" sz="1200" baseline="0" dirty="0" smtClean="0"/>
              <a:t>Dropout</a:t>
            </a:r>
          </a:p>
          <a:p>
            <a:pPr marL="171450" indent="-171450">
              <a:buFontTx/>
              <a:buChar char="-"/>
            </a:pPr>
            <a:r>
              <a:rPr lang="en-US" sz="1200" baseline="0" dirty="0" smtClean="0"/>
              <a:t>Data augmentation: images modification to create more data, jitter your data points a little bit</a:t>
            </a:r>
          </a:p>
          <a:p>
            <a:pPr marL="171450" indent="-171450">
              <a:buFontTx/>
              <a:buChar char="-"/>
            </a:pPr>
            <a:endParaRPr lang="en-US" sz="1200" baseline="0" dirty="0" smtClean="0"/>
          </a:p>
        </p:txBody>
      </p:sp>
      <p:sp>
        <p:nvSpPr>
          <p:cNvPr id="4" name="Slide Number Placeholder 3"/>
          <p:cNvSpPr>
            <a:spLocks noGrp="1"/>
          </p:cNvSpPr>
          <p:nvPr>
            <p:ph type="sldNum" sz="quarter" idx="10"/>
          </p:nvPr>
        </p:nvSpPr>
        <p:spPr/>
        <p:txBody>
          <a:bodyPr/>
          <a:lstStyle/>
          <a:p>
            <a:fld id="{A1CC1623-6B39-8543-823A-29D9E60F177C}" type="slidenum">
              <a:rPr lang="en-US" smtClean="0"/>
              <a:t>5</a:t>
            </a:fld>
            <a:endParaRPr lang="en-US"/>
          </a:p>
        </p:txBody>
      </p:sp>
    </p:spTree>
    <p:extLst>
      <p:ext uri="{BB962C8B-B14F-4D97-AF65-F5344CB8AC3E}">
        <p14:creationId xmlns:p14="http://schemas.microsoft.com/office/powerpoint/2010/main" val="341390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Want</a:t>
            </a:r>
            <a:r>
              <a:rPr lang="en-US" baseline="0" dirty="0" smtClean="0"/>
              <a:t> models as fah did</a:t>
            </a:r>
          </a:p>
          <a:p>
            <a:r>
              <a:rPr lang="en-US" baseline="0" dirty="0" smtClean="0"/>
              <a:t>How do we predict the </a:t>
            </a:r>
            <a:endParaRPr lang="en-US" dirty="0"/>
          </a:p>
        </p:txBody>
      </p:sp>
      <p:sp>
        <p:nvSpPr>
          <p:cNvPr id="4" name="Slide Number Placeholder 3"/>
          <p:cNvSpPr>
            <a:spLocks noGrp="1"/>
          </p:cNvSpPr>
          <p:nvPr>
            <p:ph type="sldNum" sz="quarter" idx="10"/>
          </p:nvPr>
        </p:nvSpPr>
        <p:spPr/>
        <p:txBody>
          <a:bodyPr/>
          <a:lstStyle/>
          <a:p>
            <a:fld id="{A1CC1623-6B39-8543-823A-29D9E60F177C}" type="slidenum">
              <a:rPr lang="en-US" smtClean="0"/>
              <a:t>15</a:t>
            </a:fld>
            <a:endParaRPr lang="en-US"/>
          </a:p>
        </p:txBody>
      </p:sp>
    </p:spTree>
    <p:extLst>
      <p:ext uri="{BB962C8B-B14F-4D97-AF65-F5344CB8AC3E}">
        <p14:creationId xmlns:p14="http://schemas.microsoft.com/office/powerpoint/2010/main" val="1787798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Bagging</a:t>
            </a:r>
            <a:r>
              <a:rPr lang="en-US" baseline="0" dirty="0" smtClean="0"/>
              <a:t> is a special form of stacking, with all the models in the same format. Stacking can have multiple types of models.</a:t>
            </a:r>
          </a:p>
          <a:p>
            <a:endParaRPr lang="en-US" dirty="0"/>
          </a:p>
        </p:txBody>
      </p:sp>
      <p:sp>
        <p:nvSpPr>
          <p:cNvPr id="4" name="Slide Number Placeholder 3"/>
          <p:cNvSpPr>
            <a:spLocks noGrp="1"/>
          </p:cNvSpPr>
          <p:nvPr>
            <p:ph type="sldNum" sz="quarter" idx="10"/>
          </p:nvPr>
        </p:nvSpPr>
        <p:spPr/>
        <p:txBody>
          <a:bodyPr/>
          <a:lstStyle/>
          <a:p>
            <a:fld id="{A1CC1623-6B39-8543-823A-29D9E60F177C}" type="slidenum">
              <a:rPr lang="en-US" smtClean="0"/>
              <a:t>16</a:t>
            </a:fld>
            <a:endParaRPr lang="en-US"/>
          </a:p>
        </p:txBody>
      </p:sp>
    </p:spTree>
    <p:extLst>
      <p:ext uri="{BB962C8B-B14F-4D97-AF65-F5344CB8AC3E}">
        <p14:creationId xmlns:p14="http://schemas.microsoft.com/office/powerpoint/2010/main" val="34392149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Kevin Rader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C616E8F-BF65-1643-9F00-FF84D0665BC6}"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C616E8F-BF65-1643-9F00-FF84D0665BC6}" type="slidenum">
              <a:rPr lang="en-US" smtClean="0"/>
              <a:t>‹#›</a:t>
            </a:fld>
            <a:endParaRPr lang="en-US"/>
          </a:p>
        </p:txBody>
      </p:sp>
      <p:sp>
        <p:nvSpPr>
          <p:cNvPr id="12" name="TextBox 11"/>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10" name="TextBox 9"/>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8" name="TextBox 7"/>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616E8F-BF65-1643-9F00-FF84D0665BC6}" type="slidenum">
              <a:rPr lang="en-US" smtClean="0"/>
              <a:t>‹#›</a:t>
            </a:fld>
            <a:endParaRPr lang="en-US"/>
          </a:p>
        </p:txBody>
      </p:sp>
    </p:spTree>
    <p:extLst>
      <p:ext uri="{BB962C8B-B14F-4D97-AF65-F5344CB8AC3E}">
        <p14:creationId xmlns:p14="http://schemas.microsoft.com/office/powerpoint/2010/main" val="125161674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21: Stacking</a:t>
            </a:r>
          </a:p>
        </p:txBody>
      </p:sp>
    </p:spTree>
    <p:extLst>
      <p:ext uri="{BB962C8B-B14F-4D97-AF65-F5344CB8AC3E}">
        <p14:creationId xmlns:p14="http://schemas.microsoft.com/office/powerpoint/2010/main" val="193201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Motivation for Stacking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6341" y="1270355"/>
                <a:ext cx="10703223" cy="5130445"/>
              </a:xfrm>
            </p:spPr>
            <p:txBody>
              <a:bodyPr/>
              <a:lstStyle/>
              <a:p>
                <a:r>
                  <a:rPr lang="en-US" dirty="0"/>
                  <a:t>Recall that in boosting, the final model </a:t>
                </a:r>
                <a:r>
                  <a:rPr lang="en-US" i="1" dirty="0"/>
                  <a:t>T</a:t>
                </a:r>
                <a:r>
                  <a:rPr lang="en-US" dirty="0"/>
                  <a:t>, we learn is a weighted sum of simple models, </a:t>
                </a:r>
                <a:r>
                  <a:rPr lang="en-US" i="1" dirty="0"/>
                  <a:t>T</a:t>
                </a:r>
                <a:r>
                  <a:rPr lang="en-US" i="1" baseline="-25000" dirty="0"/>
                  <a:t>h</a:t>
                </a:r>
                <a:r>
                  <a:rPr lang="en-US" dirty="0"/>
                  <a:t>, </a:t>
                </a:r>
              </a:p>
              <a:p>
                <a:endParaRPr lang="en-US" dirty="0"/>
              </a:p>
              <a:p>
                <a:endParaRPr lang="en-US" dirty="0"/>
              </a:p>
              <a:p>
                <a:r>
                  <a:rPr lang="en-US" dirty="0"/>
                  <a:t>where </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r>
                  <a:rPr lang="en-US" i="1" baseline="-25000" dirty="0"/>
                  <a:t>h</a:t>
                </a:r>
                <a:r>
                  <a:rPr lang="en-US" dirty="0"/>
                  <a:t> is the learning rate. In AdaBoost for example, we can analytically determine the optimal values of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n-US" i="1" baseline="-25000" dirty="0"/>
                  <a:t>h</a:t>
                </a:r>
                <a:r>
                  <a:rPr lang="en-US" dirty="0"/>
                  <a:t> for each simple model </a:t>
                </a:r>
                <a:r>
                  <a:rPr lang="en-US" i="1" dirty="0"/>
                  <a:t>T</a:t>
                </a:r>
                <a:r>
                  <a:rPr lang="en-US" i="1" baseline="-25000" dirty="0"/>
                  <a:t>h</a:t>
                </a:r>
                <a:r>
                  <a:rPr lang="en-US" dirty="0"/>
                  <a:t>. </a:t>
                </a:r>
              </a:p>
              <a:p>
                <a:endParaRPr lang="en-US" dirty="0"/>
              </a:p>
              <a:p>
                <a:r>
                  <a:rPr lang="en-US" dirty="0"/>
                  <a:t>On the other hand, we can also determine the final model </a:t>
                </a:r>
                <a:r>
                  <a:rPr lang="en-US" i="1" dirty="0"/>
                  <a:t>T</a:t>
                </a:r>
                <a:r>
                  <a:rPr lang="en-US" dirty="0"/>
                  <a:t> implicitly by </a:t>
                </a:r>
                <a:r>
                  <a:rPr lang="en-US" b="1" i="1" dirty="0"/>
                  <a:t>learning any model, called meta-learner, that transforms the outputs of </a:t>
                </a:r>
                <a:r>
                  <a:rPr lang="en-US" i="1" dirty="0"/>
                  <a:t>T</a:t>
                </a:r>
                <a:r>
                  <a:rPr lang="en-US" i="1" baseline="-25000" dirty="0"/>
                  <a:t>h</a:t>
                </a:r>
                <a:r>
                  <a:rPr lang="en-US" dirty="0"/>
                  <a:t> </a:t>
                </a:r>
                <a:r>
                  <a:rPr lang="en-US" b="1" i="1" dirty="0"/>
                  <a:t>into a prediction</a:t>
                </a:r>
                <a:r>
                  <a:rPr lang="en-US" dirty="0"/>
                  <a:t>. </a:t>
                </a:r>
                <a:endParaRPr lang="en-US"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6341" y="1270355"/>
                <a:ext cx="10703223" cy="5130445"/>
              </a:xfrm>
              <a:blipFill>
                <a:blip r:embed="rId2"/>
                <a:stretch>
                  <a:fillRect l="-1185" t="-988" r="-130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10</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EF732FD-E444-C84B-B2F3-1DAEEBF0988B}"/>
              </a:ext>
            </a:extLst>
          </p:cNvPr>
          <p:cNvPicPr>
            <a:picLocks noChangeAspect="1"/>
          </p:cNvPicPr>
          <p:nvPr/>
        </p:nvPicPr>
        <p:blipFill>
          <a:blip r:embed="rId4"/>
          <a:stretch>
            <a:fillRect/>
          </a:stretch>
        </p:blipFill>
        <p:spPr>
          <a:xfrm>
            <a:off x="4501515" y="2259685"/>
            <a:ext cx="2266709" cy="818534"/>
          </a:xfrm>
          <a:prstGeom prst="rect">
            <a:avLst/>
          </a:prstGeom>
        </p:spPr>
      </p:pic>
    </p:spTree>
    <p:extLst>
      <p:ext uri="{BB962C8B-B14F-4D97-AF65-F5344CB8AC3E}">
        <p14:creationId xmlns:p14="http://schemas.microsoft.com/office/powerpoint/2010/main" val="3122398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Stacked Generalization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dirty="0"/>
                  <a:t>The framework for </a:t>
                </a:r>
                <a:r>
                  <a:rPr lang="en-US" b="1" i="1" dirty="0"/>
                  <a:t>stacked generalization </a:t>
                </a:r>
                <a:r>
                  <a:rPr lang="en-US" dirty="0"/>
                  <a:t>or </a:t>
                </a:r>
                <a:r>
                  <a:rPr lang="en-US" b="1" i="1" dirty="0"/>
                  <a:t>stacking </a:t>
                </a:r>
                <a:r>
                  <a:rPr lang="en-US" dirty="0"/>
                  <a:t>(Wolpert 1992) is: </a:t>
                </a:r>
              </a:p>
              <a:p>
                <a:endParaRPr lang="en-US" dirty="0"/>
              </a:p>
              <a:p>
                <a:pPr marL="342900" indent="-342900">
                  <a:buFont typeface="Arial" panose="020B0604020202020204" pitchFamily="34" charset="0"/>
                  <a:buChar char="•"/>
                </a:pPr>
                <a:r>
                  <a:rPr lang="en-US" dirty="0"/>
                  <a:t>train </a:t>
                </a:r>
                <a:r>
                  <a:rPr lang="en-US" i="1" dirty="0"/>
                  <a:t>L</a:t>
                </a:r>
                <a:r>
                  <a:rPr lang="en-US" dirty="0"/>
                  <a:t> number of models, </a:t>
                </a:r>
                <a:r>
                  <a:rPr lang="en-US" i="1" dirty="0"/>
                  <a:t>T</a:t>
                </a:r>
                <a:r>
                  <a:rPr lang="en-US" i="1" baseline="-25000" dirty="0"/>
                  <a:t>l</a:t>
                </a:r>
                <a:r>
                  <a:rPr lang="en-US" dirty="0"/>
                  <a:t> on the training data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train a meta-learner </a:t>
                </a:r>
                <a14:m>
                  <m:oMath xmlns:m="http://schemas.openxmlformats.org/officeDocument/2006/math">
                    <m:acc>
                      <m:accPr>
                        <m:chr m:val="̃"/>
                        <m:ctrlPr>
                          <a:rPr lang="en-US" i="1">
                            <a:latin typeface="Cambria Math" panose="02040503050406030204" pitchFamily="18" charset="0"/>
                          </a:rPr>
                        </m:ctrlPr>
                      </m:accPr>
                      <m:e>
                        <m:r>
                          <m:rPr>
                            <m:nor/>
                          </m:rPr>
                          <a:rPr lang="en-US" i="1" dirty="0"/>
                          <m:t>T</m:t>
                        </m:r>
                      </m:e>
                    </m:acc>
                  </m:oMath>
                </a14:m>
                <a:r>
                  <a:rPr lang="en-US" dirty="0"/>
                  <a:t> on the predictions of the ensemble of models, i.e. train using the data </a:t>
                </a:r>
              </a:p>
              <a:p>
                <a:endParaRPr lang="en-US" dirty="0"/>
              </a:p>
              <a:p>
                <a:r>
                  <a:rPr lang="en-US" dirty="0"/>
                  <a:t> </a:t>
                </a: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9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11</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1BB9FDB-F82A-E642-B06E-608846A64EEA}"/>
              </a:ext>
            </a:extLst>
          </p:cNvPr>
          <p:cNvPicPr>
            <a:picLocks noChangeAspect="1"/>
          </p:cNvPicPr>
          <p:nvPr/>
        </p:nvPicPr>
        <p:blipFill>
          <a:blip r:embed="rId4"/>
          <a:stretch>
            <a:fillRect/>
          </a:stretch>
        </p:blipFill>
        <p:spPr>
          <a:xfrm>
            <a:off x="3400055" y="3253544"/>
            <a:ext cx="4368800" cy="469900"/>
          </a:xfrm>
          <a:prstGeom prst="rect">
            <a:avLst/>
          </a:prstGeom>
        </p:spPr>
      </p:pic>
      <p:pic>
        <p:nvPicPr>
          <p:cNvPr id="7" name="Picture 6">
            <a:extLst>
              <a:ext uri="{FF2B5EF4-FFF2-40B4-BE49-F238E27FC236}">
                <a16:creationId xmlns:a16="http://schemas.microsoft.com/office/drawing/2014/main" id="{898458EE-291A-8E49-9175-DE50790D9764}"/>
              </a:ext>
            </a:extLst>
          </p:cNvPr>
          <p:cNvPicPr>
            <a:picLocks noChangeAspect="1"/>
          </p:cNvPicPr>
          <p:nvPr/>
        </p:nvPicPr>
        <p:blipFill>
          <a:blip r:embed="rId5"/>
          <a:stretch>
            <a:fillRect/>
          </a:stretch>
        </p:blipFill>
        <p:spPr>
          <a:xfrm>
            <a:off x="869950" y="5329330"/>
            <a:ext cx="10452100" cy="469900"/>
          </a:xfrm>
          <a:prstGeom prst="rect">
            <a:avLst/>
          </a:prstGeom>
        </p:spPr>
      </p:pic>
    </p:spTree>
    <p:extLst>
      <p:ext uri="{BB962C8B-B14F-4D97-AF65-F5344CB8AC3E}">
        <p14:creationId xmlns:p14="http://schemas.microsoft.com/office/powerpoint/2010/main" val="879173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Stacking: an Illustration</a:t>
            </a:r>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12</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8A56F56-0232-F246-96D8-E784950BC43C}"/>
              </a:ext>
            </a:extLst>
          </p:cNvPr>
          <p:cNvPicPr>
            <a:picLocks noChangeAspect="1"/>
          </p:cNvPicPr>
          <p:nvPr/>
        </p:nvPicPr>
        <p:blipFill>
          <a:blip r:embed="rId3"/>
          <a:stretch>
            <a:fillRect/>
          </a:stretch>
        </p:blipFill>
        <p:spPr>
          <a:xfrm>
            <a:off x="2868757" y="850739"/>
            <a:ext cx="6275243" cy="5550061"/>
          </a:xfrm>
          <a:prstGeom prst="rect">
            <a:avLst/>
          </a:prstGeom>
        </p:spPr>
      </p:pic>
    </p:spTree>
    <p:extLst>
      <p:ext uri="{BB962C8B-B14F-4D97-AF65-F5344CB8AC3E}">
        <p14:creationId xmlns:p14="http://schemas.microsoft.com/office/powerpoint/2010/main" val="598666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Stacked Generalization </a:t>
            </a:r>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13</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CF3D22E2-AC6E-7A42-AD49-2BFEC3F22E57}"/>
              </a:ext>
            </a:extLst>
          </p:cNvPr>
          <p:cNvSpPr>
            <a:spLocks noGrp="1"/>
          </p:cNvSpPr>
          <p:nvPr>
            <p:ph idx="1"/>
          </p:nvPr>
        </p:nvSpPr>
        <p:spPr/>
        <p:txBody>
          <a:bodyPr/>
          <a:lstStyle/>
          <a:p>
            <a:r>
              <a:rPr lang="en-US" dirty="0"/>
              <a:t>Stacking is a very general method, </a:t>
            </a:r>
          </a:p>
          <a:p>
            <a:pPr marL="342900" indent="-342900">
              <a:buFont typeface="Arial" panose="020B0604020202020204" pitchFamily="34" charset="0"/>
              <a:buChar char="•"/>
            </a:pPr>
            <a:r>
              <a:rPr lang="en-US" dirty="0"/>
              <a:t>the models, </a:t>
            </a:r>
            <a:r>
              <a:rPr lang="en-US" i="1" dirty="0"/>
              <a:t>T</a:t>
            </a:r>
            <a:r>
              <a:rPr lang="en-US" i="1" baseline="-25000" dirty="0"/>
              <a:t>l</a:t>
            </a:r>
            <a:r>
              <a:rPr lang="en-US" dirty="0"/>
              <a:t>, in the ensemble can come from different classes. The ensemble can contain a mixture of logistic regression models, trees, etc. </a:t>
            </a:r>
          </a:p>
          <a:p>
            <a:pPr marL="342900" indent="-342900">
              <a:buFont typeface="Arial" panose="020B0604020202020204" pitchFamily="34" charset="0"/>
              <a:buChar char="•"/>
            </a:pPr>
            <a:r>
              <a:rPr lang="en-US" dirty="0"/>
              <a:t>the meta-learner, </a:t>
            </a:r>
            <a:r>
              <a:rPr lang="en-US" i="1" dirty="0"/>
              <a:t>T</a:t>
            </a:r>
            <a:r>
              <a:rPr lang="en-US" dirty="0"/>
              <a:t>, can be of any type. </a:t>
            </a:r>
            <a:r>
              <a:rPr lang="en-US" b="1" dirty="0"/>
              <a:t>Note: </a:t>
            </a:r>
            <a:r>
              <a:rPr lang="en-US" dirty="0"/>
              <a:t>we want to train </a:t>
            </a:r>
            <a:r>
              <a:rPr lang="en-US" i="1" dirty="0"/>
              <a:t>T</a:t>
            </a:r>
            <a:r>
              <a:rPr lang="en-US" dirty="0"/>
              <a:t> on the </a:t>
            </a:r>
            <a:r>
              <a:rPr lang="en-US" b="1" i="1" dirty="0"/>
              <a:t>out of sample </a:t>
            </a:r>
            <a:r>
              <a:rPr lang="en-US" dirty="0"/>
              <a:t>predictions of the ensemble. For example we train </a:t>
            </a:r>
            <a:r>
              <a:rPr lang="en-US" i="1" dirty="0"/>
              <a:t>T</a:t>
            </a:r>
            <a:r>
              <a:rPr lang="en-US" dirty="0"/>
              <a:t> on </a:t>
            </a:r>
          </a:p>
          <a:p>
            <a:endParaRPr lang="en-US" dirty="0"/>
          </a:p>
          <a:p>
            <a:r>
              <a:rPr lang="en-US" dirty="0"/>
              <a:t>where </a:t>
            </a:r>
            <a:r>
              <a:rPr lang="en-US" i="1" dirty="0"/>
              <a:t>T</a:t>
            </a:r>
            <a:r>
              <a:rPr lang="en-US" i="1" baseline="-25000" dirty="0"/>
              <a:t>l</a:t>
            </a:r>
            <a:r>
              <a:rPr lang="en-US" dirty="0"/>
              <a:t>(</a:t>
            </a:r>
            <a:r>
              <a:rPr lang="en-US" i="1" dirty="0" err="1"/>
              <a:t>x</a:t>
            </a:r>
            <a:r>
              <a:rPr lang="en-US" i="1" baseline="-25000" dirty="0" err="1"/>
              <a:t>n</a:t>
            </a:r>
            <a:r>
              <a:rPr lang="en-US" dirty="0"/>
              <a:t>) is generated by training </a:t>
            </a:r>
            <a:r>
              <a:rPr lang="en-US" i="1" dirty="0"/>
              <a:t>T</a:t>
            </a:r>
            <a:r>
              <a:rPr lang="en-US" i="1" baseline="-25000" dirty="0"/>
              <a:t>l</a:t>
            </a:r>
            <a:r>
              <a:rPr lang="en-US" dirty="0"/>
              <a:t> on </a:t>
            </a:r>
          </a:p>
          <a:p>
            <a:endParaRPr lang="en-US" dirty="0"/>
          </a:p>
          <a:p>
            <a:endParaRPr lang="en-US" dirty="0"/>
          </a:p>
        </p:txBody>
      </p:sp>
      <p:pic>
        <p:nvPicPr>
          <p:cNvPr id="8" name="Picture 7">
            <a:extLst>
              <a:ext uri="{FF2B5EF4-FFF2-40B4-BE49-F238E27FC236}">
                <a16:creationId xmlns:a16="http://schemas.microsoft.com/office/drawing/2014/main" id="{8169F332-283D-6A4B-9BDC-34D8BC438F3B}"/>
              </a:ext>
            </a:extLst>
          </p:cNvPr>
          <p:cNvPicPr>
            <a:picLocks noChangeAspect="1"/>
          </p:cNvPicPr>
          <p:nvPr/>
        </p:nvPicPr>
        <p:blipFill>
          <a:blip r:embed="rId3"/>
          <a:stretch>
            <a:fillRect/>
          </a:stretch>
        </p:blipFill>
        <p:spPr>
          <a:xfrm>
            <a:off x="1017565" y="5530839"/>
            <a:ext cx="10083800" cy="469900"/>
          </a:xfrm>
          <a:prstGeom prst="rect">
            <a:avLst/>
          </a:prstGeom>
        </p:spPr>
      </p:pic>
      <p:pic>
        <p:nvPicPr>
          <p:cNvPr id="9" name="Picture 8">
            <a:extLst>
              <a:ext uri="{FF2B5EF4-FFF2-40B4-BE49-F238E27FC236}">
                <a16:creationId xmlns:a16="http://schemas.microsoft.com/office/drawing/2014/main" id="{0523F39B-C06C-B643-A0B3-A0F56FDA81A4}"/>
              </a:ext>
            </a:extLst>
          </p:cNvPr>
          <p:cNvPicPr>
            <a:picLocks noChangeAspect="1"/>
          </p:cNvPicPr>
          <p:nvPr/>
        </p:nvPicPr>
        <p:blipFill>
          <a:blip r:embed="rId4"/>
          <a:stretch>
            <a:fillRect/>
          </a:stretch>
        </p:blipFill>
        <p:spPr>
          <a:xfrm>
            <a:off x="833415" y="4292395"/>
            <a:ext cx="10452100" cy="469900"/>
          </a:xfrm>
          <a:prstGeom prst="rect">
            <a:avLst/>
          </a:prstGeom>
        </p:spPr>
      </p:pic>
    </p:spTree>
    <p:extLst>
      <p:ext uri="{BB962C8B-B14F-4D97-AF65-F5344CB8AC3E}">
        <p14:creationId xmlns:p14="http://schemas.microsoft.com/office/powerpoint/2010/main" val="528219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Stacking: General Guidelines </a:t>
            </a:r>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14</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CF3D22E2-AC6E-7A42-AD49-2BFEC3F22E57}"/>
              </a:ext>
            </a:extLst>
          </p:cNvPr>
          <p:cNvSpPr>
            <a:spLocks noGrp="1"/>
          </p:cNvSpPr>
          <p:nvPr>
            <p:ph idx="1"/>
          </p:nvPr>
        </p:nvSpPr>
        <p:spPr>
          <a:xfrm>
            <a:off x="740781" y="1189333"/>
            <a:ext cx="10083976" cy="4308642"/>
          </a:xfrm>
        </p:spPr>
        <p:txBody>
          <a:bodyPr/>
          <a:lstStyle/>
          <a:p>
            <a:r>
              <a:rPr lang="en-US" sz="2800" dirty="0"/>
              <a:t>The flexibility of stacking makes it widely applicable but difficult to analyze theoretically. Some general rules have been found through empirical studies: </a:t>
            </a:r>
          </a:p>
          <a:p>
            <a:pPr marL="342900" indent="-342900">
              <a:buFont typeface="Arial" panose="020B0604020202020204" pitchFamily="34" charset="0"/>
              <a:buChar char="•"/>
            </a:pPr>
            <a:r>
              <a:rPr lang="en-US" sz="2800" dirty="0"/>
              <a:t>models in the ensemble should be diverse, i.e. their errors should not be correlated. </a:t>
            </a:r>
          </a:p>
          <a:p>
            <a:pPr marL="342900" indent="-342900">
              <a:buFont typeface="Arial" panose="020B0604020202020204" pitchFamily="34" charset="0"/>
              <a:buChar char="•"/>
            </a:pPr>
            <a:r>
              <a:rPr lang="en-US" sz="2800" dirty="0"/>
              <a:t>for binary classification, each model in the ensemble should have </a:t>
            </a:r>
            <a:br>
              <a:rPr lang="en-US" sz="2800" dirty="0"/>
            </a:br>
            <a:r>
              <a:rPr lang="en-US" sz="2800" dirty="0"/>
              <a:t>error rate &lt; 1/2.</a:t>
            </a:r>
          </a:p>
          <a:p>
            <a:pPr marL="342900" indent="-342900">
              <a:buFont typeface="Arial" panose="020B0604020202020204" pitchFamily="34" charset="0"/>
              <a:buChar char="•"/>
            </a:pPr>
            <a:r>
              <a:rPr lang="en-US" sz="2800" dirty="0"/>
              <a:t>if models in the ensemble outputs probabilities, it’s better to train the meta-learner on probabilities rather than predictions. </a:t>
            </a:r>
          </a:p>
          <a:p>
            <a:pPr marL="342900" indent="-342900">
              <a:buFont typeface="Arial" panose="020B0604020202020204" pitchFamily="34" charset="0"/>
              <a:buChar char="•"/>
            </a:pPr>
            <a:r>
              <a:rPr lang="en-US" sz="2800" dirty="0"/>
              <a:t>apply regularization to the meta-learner to avoid overfitting. </a:t>
            </a:r>
            <a:endParaRPr lang="en-US" sz="2800" dirty="0">
              <a:effectLst/>
            </a:endParaRPr>
          </a:p>
        </p:txBody>
      </p:sp>
    </p:spTree>
    <p:extLst>
      <p:ext uri="{BB962C8B-B14F-4D97-AF65-F5344CB8AC3E}">
        <p14:creationId xmlns:p14="http://schemas.microsoft.com/office/powerpoint/2010/main" val="2300920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Stacking: </a:t>
            </a:r>
            <a:r>
              <a:rPr lang="en-US" dirty="0" err="1"/>
              <a:t>Subsemble</a:t>
            </a:r>
            <a:r>
              <a:rPr lang="en-US" dirty="0"/>
              <a:t> Approach </a:t>
            </a:r>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15</a:t>
            </a:fld>
            <a:endParaRPr lang="en-US" dirty="0"/>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CF3D22E2-AC6E-7A42-AD49-2BFEC3F22E57}"/>
                  </a:ext>
                </a:extLst>
              </p:cNvPr>
              <p:cNvSpPr>
                <a:spLocks noGrp="1"/>
              </p:cNvSpPr>
              <p:nvPr>
                <p:ph idx="1"/>
              </p:nvPr>
            </p:nvSpPr>
            <p:spPr>
              <a:xfrm>
                <a:off x="833415" y="1177758"/>
                <a:ext cx="10327008" cy="4713756"/>
              </a:xfrm>
            </p:spPr>
            <p:txBody>
              <a:bodyPr/>
              <a:lstStyle/>
              <a:p>
                <a:r>
                  <a:rPr lang="en-US" dirty="0"/>
                  <a:t>We can extend the stacking framework to include ensembles of models that specialize on small subsets of data (Sapp et. al. 2014), for de-correlation or improved computational efficiency: </a:t>
                </a:r>
              </a:p>
              <a:p>
                <a:pPr marL="342900" indent="-342900">
                  <a:buFont typeface="Arial" panose="020B0604020202020204" pitchFamily="34" charset="0"/>
                  <a:buChar char="•"/>
                </a:pPr>
                <a:r>
                  <a:rPr lang="en-US" dirty="0"/>
                  <a:t>divide the data into </a:t>
                </a:r>
                <a:r>
                  <a:rPr lang="en-US" i="1" dirty="0"/>
                  <a:t>J</a:t>
                </a:r>
                <a:r>
                  <a:rPr lang="en-US" dirty="0"/>
                  <a:t> subsets </a:t>
                </a:r>
              </a:p>
              <a:p>
                <a:pPr marL="342900" indent="-342900">
                  <a:buFont typeface="Arial" panose="020B0604020202020204" pitchFamily="34" charset="0"/>
                  <a:buChar char="•"/>
                </a:pPr>
                <a:r>
                  <a:rPr lang="en-US" dirty="0"/>
                  <a:t>train models, </a:t>
                </a:r>
                <a:r>
                  <a:rPr lang="en-US" i="1" dirty="0" err="1"/>
                  <a:t>T</a:t>
                </a:r>
                <a:r>
                  <a:rPr lang="en-US" i="1" baseline="-25000" dirty="0" err="1"/>
                  <a:t>j</a:t>
                </a:r>
                <a:r>
                  <a:rPr lang="en-US" dirty="0"/>
                  <a:t> , on each subset </a:t>
                </a:r>
              </a:p>
              <a:p>
                <a:pPr marL="342900" indent="-342900">
                  <a:buFont typeface="Arial" panose="020B0604020202020204" pitchFamily="34" charset="0"/>
                  <a:buChar char="•"/>
                </a:pPr>
                <a:r>
                  <a:rPr lang="en-US" dirty="0"/>
                  <a:t>train a meta-learner </a:t>
                </a:r>
                <a14:m>
                  <m:oMath xmlns:m="http://schemas.openxmlformats.org/officeDocument/2006/math">
                    <m:acc>
                      <m:accPr>
                        <m:chr m:val="̃"/>
                        <m:ctrlPr>
                          <a:rPr lang="en-US" i="1" smtClean="0">
                            <a:latin typeface="Cambria Math" panose="02040503050406030204" pitchFamily="18" charset="0"/>
                          </a:rPr>
                        </m:ctrlPr>
                      </m:accPr>
                      <m:e>
                        <m:r>
                          <m:rPr>
                            <m:nor/>
                          </m:rPr>
                          <a:rPr lang="en-US" i="1" dirty="0"/>
                          <m:t>T</m:t>
                        </m:r>
                      </m:e>
                    </m:acc>
                  </m:oMath>
                </a14:m>
                <a:r>
                  <a:rPr lang="en-US" dirty="0"/>
                  <a:t> on the predictions of the ensemble of models, i.e. train using the data </a:t>
                </a:r>
              </a:p>
              <a:p>
                <a:endParaRPr lang="en-US" dirty="0"/>
              </a:p>
              <a:p>
                <a:endParaRPr lang="en-US" dirty="0"/>
              </a:p>
              <a:p>
                <a:r>
                  <a:rPr lang="en-US" dirty="0"/>
                  <a:t>Again, we want to make sure that each </a:t>
                </a:r>
                <a:r>
                  <a:rPr lang="en-US" i="1" dirty="0" err="1"/>
                  <a:t>T</a:t>
                </a:r>
                <a:r>
                  <a:rPr lang="en-US" i="1" baseline="-25000" dirty="0" err="1"/>
                  <a:t>j</a:t>
                </a:r>
                <a:r>
                  <a:rPr lang="en-US" dirty="0"/>
                  <a:t>(</a:t>
                </a:r>
                <a:r>
                  <a:rPr lang="en-US" i="1" dirty="0"/>
                  <a:t>x</a:t>
                </a:r>
                <a:r>
                  <a:rPr lang="en-US" i="1" baseline="-25000" dirty="0"/>
                  <a:t>i</a:t>
                </a:r>
                <a:r>
                  <a:rPr lang="en-US" dirty="0"/>
                  <a:t>) is an out of sample prediction. </a:t>
                </a:r>
              </a:p>
              <a:p>
                <a:endParaRPr lang="en-US" dirty="0">
                  <a:effectLst/>
                </a:endParaRPr>
              </a:p>
            </p:txBody>
          </p:sp>
        </mc:Choice>
        <mc:Fallback xmlns="">
          <p:sp>
            <p:nvSpPr>
              <p:cNvPr id="6" name="Content Placeholder 5">
                <a:extLst>
                  <a:ext uri="{FF2B5EF4-FFF2-40B4-BE49-F238E27FC236}">
                    <a16:creationId xmlns:a16="http://schemas.microsoft.com/office/drawing/2014/main" id="{CF3D22E2-AC6E-7A42-AD49-2BFEC3F22E57}"/>
                  </a:ext>
                </a:extLst>
              </p:cNvPr>
              <p:cNvSpPr>
                <a:spLocks noGrp="1" noRot="1" noChangeAspect="1" noMove="1" noResize="1" noEditPoints="1" noAdjustHandles="1" noChangeArrowheads="1" noChangeShapeType="1" noTextEdit="1"/>
              </p:cNvSpPr>
              <p:nvPr>
                <p:ph idx="1"/>
              </p:nvPr>
            </p:nvSpPr>
            <p:spPr>
              <a:xfrm>
                <a:off x="833415" y="1177758"/>
                <a:ext cx="10327008" cy="4713756"/>
              </a:xfrm>
              <a:blipFill>
                <a:blip r:embed="rId4"/>
                <a:stretch>
                  <a:fillRect l="-1229" t="-1344" r="-737" b="-1586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A078185-41E7-8845-BDA5-6EDB6C45EF55}"/>
              </a:ext>
            </a:extLst>
          </p:cNvPr>
          <p:cNvPicPr>
            <a:picLocks noChangeAspect="1"/>
          </p:cNvPicPr>
          <p:nvPr/>
        </p:nvPicPr>
        <p:blipFill>
          <a:blip r:embed="rId5"/>
          <a:stretch>
            <a:fillRect/>
          </a:stretch>
        </p:blipFill>
        <p:spPr>
          <a:xfrm>
            <a:off x="895350" y="4799684"/>
            <a:ext cx="10401300" cy="469900"/>
          </a:xfrm>
          <a:prstGeom prst="rect">
            <a:avLst/>
          </a:prstGeom>
        </p:spPr>
      </p:pic>
    </p:spTree>
    <p:extLst>
      <p:ext uri="{BB962C8B-B14F-4D97-AF65-F5344CB8AC3E}">
        <p14:creationId xmlns:p14="http://schemas.microsoft.com/office/powerpoint/2010/main" val="325622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effectLst/>
              </a:rPr>
              <a:t>Stacking in </a:t>
            </a:r>
            <a:r>
              <a:rPr lang="en-US" dirty="0" err="1">
                <a:effectLst/>
              </a:rPr>
              <a:t>sklearn</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Aft>
                <a:spcPts val="1200"/>
              </a:spcAft>
            </a:pPr>
            <a:r>
              <a:rPr lang="en-US" sz="2800" dirty="0"/>
              <a:t>Unfortunately, Python does not have stacking algorithms implemented for you </a:t>
            </a:r>
            <a:r>
              <a:rPr lang="en-US" sz="2800" dirty="0">
                <a:sym typeface="Wingdings" pitchFamily="2" charset="2"/>
              </a:rPr>
              <a:t></a:t>
            </a:r>
          </a:p>
          <a:p>
            <a:pPr>
              <a:spcAft>
                <a:spcPts val="1200"/>
              </a:spcAft>
            </a:pPr>
            <a:r>
              <a:rPr lang="en-US" sz="2800" dirty="0">
                <a:sym typeface="Wingdings" pitchFamily="2" charset="2"/>
              </a:rPr>
              <a:t>So how can we do it?</a:t>
            </a:r>
          </a:p>
          <a:p>
            <a:pPr>
              <a:spcAft>
                <a:spcPts val="1200"/>
              </a:spcAft>
            </a:pPr>
            <a:r>
              <a:rPr lang="en-US" sz="2800" dirty="0">
                <a:sym typeface="Wingdings" pitchFamily="2" charset="2"/>
              </a:rPr>
              <a:t>We can set it up by ‘manually’ fitting several base models, take the outputs of those models, and fitting the meta model on the outputs of those base models.</a:t>
            </a:r>
          </a:p>
          <a:p>
            <a:pPr>
              <a:spcAft>
                <a:spcPts val="1200"/>
              </a:spcAft>
            </a:pPr>
            <a:r>
              <a:rPr lang="en-US" sz="2800" dirty="0">
                <a:sym typeface="Wingdings" pitchFamily="2" charset="2"/>
              </a:rPr>
              <a:t>It’s a model on models!</a:t>
            </a:r>
            <a:endParaRPr lang="en-US" sz="2800" dirty="0"/>
          </a:p>
          <a:p>
            <a:pPr>
              <a:spcAft>
                <a:spcPts val="1200"/>
              </a:spcAft>
            </a:pPr>
            <a:endParaRPr lang="en-US" sz="2800" dirty="0"/>
          </a:p>
        </p:txBody>
      </p:sp>
      <p:sp>
        <p:nvSpPr>
          <p:cNvPr id="5" name="Slide Number Placeholder 4"/>
          <p:cNvSpPr>
            <a:spLocks noGrp="1"/>
          </p:cNvSpPr>
          <p:nvPr>
            <p:ph type="sldNum" sz="quarter" idx="12"/>
          </p:nvPr>
        </p:nvSpPr>
        <p:spPr/>
        <p:txBody>
          <a:bodyPr/>
          <a:lstStyle/>
          <a:p>
            <a:fld id="{47445CB2-BF6F-6E49-AC61-7BDDE2E02F5B}" type="slidenum">
              <a:rPr lang="en-US" smtClean="0"/>
              <a:t>16</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0434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F2327-FAB5-1F47-962B-825946F7A8C1}"/>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905094A1-B7BF-F041-AEF2-0A78788EC3C7}"/>
              </a:ext>
            </a:extLst>
          </p:cNvPr>
          <p:cNvSpPr>
            <a:spLocks noGrp="1"/>
          </p:cNvSpPr>
          <p:nvPr>
            <p:ph idx="1"/>
          </p:nvPr>
        </p:nvSpPr>
        <p:spPr>
          <a:xfrm>
            <a:off x="833415" y="1453242"/>
            <a:ext cx="10327008" cy="4323089"/>
          </a:xfrm>
        </p:spPr>
        <p:txBody>
          <a:bodyPr/>
          <a:lstStyle/>
          <a:p>
            <a:pPr marL="457200" indent="-457200">
              <a:spcAft>
                <a:spcPts val="1800"/>
              </a:spcAft>
              <a:buFont typeface="Arial" charset="0"/>
              <a:buChar char="•"/>
            </a:pPr>
            <a:r>
              <a:rPr lang="en-US" dirty="0"/>
              <a:t>General Review of Methods</a:t>
            </a:r>
          </a:p>
          <a:p>
            <a:pPr marL="457200" indent="-457200">
              <a:spcAft>
                <a:spcPts val="1800"/>
              </a:spcAft>
              <a:buFont typeface="Arial" charset="0"/>
              <a:buChar char="•"/>
            </a:pPr>
            <a:r>
              <a:rPr lang="en-US" dirty="0"/>
              <a:t>Stacking</a:t>
            </a:r>
          </a:p>
          <a:p>
            <a:pPr>
              <a:spcAft>
                <a:spcPts val="18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2</a:t>
            </a:fld>
            <a:endParaRPr lang="en-US"/>
          </a:p>
        </p:txBody>
      </p:sp>
    </p:spTree>
    <p:extLst>
      <p:ext uri="{BB962C8B-B14F-4D97-AF65-F5344CB8AC3E}">
        <p14:creationId xmlns:p14="http://schemas.microsoft.com/office/powerpoint/2010/main" val="1178954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Module 1: Regression Methods </a:t>
            </a:r>
            <a:br>
              <a:rPr lang="en-US" dirty="0"/>
            </a:b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When is it appropriate to perform a regression method? What regression models have we learned? </a:t>
            </a:r>
          </a:p>
          <a:p>
            <a:endParaRPr lang="en-US" sz="2800" dirty="0"/>
          </a:p>
          <a:p>
            <a:pPr marL="457200" indent="-457200">
              <a:buFont typeface="+mj-lt"/>
              <a:buAutoNum type="arabicPeriod"/>
            </a:pPr>
            <a:r>
              <a:rPr lang="en-US" sz="2800" dirty="0"/>
              <a:t>Linear Regression (simple, multiple, polynomial, interactions,  </a:t>
            </a:r>
            <a:br>
              <a:rPr lang="en-US" sz="2800" dirty="0"/>
            </a:br>
            <a:r>
              <a:rPr lang="en-US" sz="2800" dirty="0"/>
              <a:t> model selection, Ridge &amp; Lasso, etc...) </a:t>
            </a:r>
          </a:p>
          <a:p>
            <a:pPr marL="457200" indent="-457200">
              <a:buFont typeface="+mj-lt"/>
              <a:buAutoNum type="arabicPeriod"/>
            </a:pPr>
            <a:r>
              <a:rPr lang="en-US" sz="2800" i="1" dirty="0"/>
              <a:t>k</a:t>
            </a:r>
            <a:r>
              <a:rPr lang="en-US" sz="2800" dirty="0"/>
              <a:t>-NN </a:t>
            </a:r>
          </a:p>
          <a:p>
            <a:pPr marL="457200" indent="-457200">
              <a:buFont typeface="+mj-lt"/>
              <a:buAutoNum type="arabicPeriod"/>
            </a:pPr>
            <a:r>
              <a:rPr lang="en-US" sz="2800" dirty="0"/>
              <a:t>Regression Trees</a:t>
            </a:r>
          </a:p>
          <a:p>
            <a:r>
              <a:rPr lang="en-US" dirty="0"/>
              <a:t>What is the main difference between these two types of models (advantages and disadvantages)? When should you use each method? </a:t>
            </a:r>
          </a:p>
          <a:p>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a:t>
            </a:fld>
            <a:endParaRPr lang="en-US"/>
          </a:p>
        </p:txBody>
      </p:sp>
    </p:spTree>
    <p:extLst>
      <p:ext uri="{BB962C8B-B14F-4D97-AF65-F5344CB8AC3E}">
        <p14:creationId xmlns:p14="http://schemas.microsoft.com/office/powerpoint/2010/main" val="33484120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Module 2: Classification Methods </a:t>
            </a:r>
            <a:br>
              <a:rPr lang="en-US" dirty="0"/>
            </a:b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When is it appropriate to perform a classification method? What classification models have we learned? </a:t>
            </a:r>
          </a:p>
          <a:p>
            <a:pPr marL="457200" indent="-457200">
              <a:buFont typeface="+mj-lt"/>
              <a:buAutoNum type="arabicPeriod"/>
            </a:pPr>
            <a:r>
              <a:rPr lang="en-US" sz="2800" dirty="0"/>
              <a:t>Logistic Regression: same details as linear regression apply </a:t>
            </a:r>
          </a:p>
          <a:p>
            <a:pPr marL="457200" indent="-457200">
              <a:buFont typeface="+mj-lt"/>
              <a:buAutoNum type="arabicPeriod"/>
            </a:pPr>
            <a:r>
              <a:rPr lang="en-US" sz="2800" i="1" dirty="0"/>
              <a:t>k</a:t>
            </a:r>
            <a:r>
              <a:rPr lang="en-US" sz="2800" dirty="0"/>
              <a:t>-NN </a:t>
            </a:r>
          </a:p>
          <a:p>
            <a:pPr marL="457200" indent="-457200">
              <a:buFont typeface="+mj-lt"/>
              <a:buAutoNum type="arabicPeriod"/>
            </a:pPr>
            <a:r>
              <a:rPr lang="en-US" sz="2800" dirty="0"/>
              <a:t>Discriminant Analysis: LDA/QDA </a:t>
            </a:r>
          </a:p>
          <a:p>
            <a:pPr marL="457200" indent="-457200">
              <a:buFont typeface="+mj-lt"/>
              <a:buAutoNum type="arabicPeriod"/>
            </a:pPr>
            <a:r>
              <a:rPr lang="en-US" sz="2800" dirty="0"/>
              <a:t>Classification Trees</a:t>
            </a:r>
          </a:p>
          <a:p>
            <a:pPr marL="457200" indent="-457200">
              <a:buFont typeface="+mj-lt"/>
              <a:buAutoNum type="arabicPeriod"/>
            </a:pPr>
            <a:r>
              <a:rPr lang="en-US" sz="2800" dirty="0"/>
              <a:t>SVM </a:t>
            </a:r>
          </a:p>
          <a:p>
            <a:r>
              <a:rPr lang="en-US" sz="2800" dirty="0"/>
              <a:t>What is the main difference between these two types of models (advantages and disadvantages)? When should you use each method? </a:t>
            </a:r>
          </a:p>
          <a:p>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4</a:t>
            </a:fld>
            <a:endParaRPr lang="en-US"/>
          </a:p>
        </p:txBody>
      </p:sp>
    </p:spTree>
    <p:extLst>
      <p:ext uri="{BB962C8B-B14F-4D97-AF65-F5344CB8AC3E}">
        <p14:creationId xmlns:p14="http://schemas.microsoft.com/office/powerpoint/2010/main" val="557668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Module 3: Ensemble Methods </a:t>
            </a:r>
            <a:br>
              <a:rPr lang="en-US" dirty="0"/>
            </a:b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What does it mean for a model to be an ensemble method? </a:t>
            </a:r>
          </a:p>
          <a:p>
            <a:pPr marL="457200" indent="-457200">
              <a:buFont typeface="+mj-lt"/>
              <a:buAutoNum type="arabicPeriod"/>
            </a:pPr>
            <a:r>
              <a:rPr lang="en-US" sz="2800" dirty="0"/>
              <a:t>Bagging Trees</a:t>
            </a:r>
          </a:p>
          <a:p>
            <a:pPr marL="457200" indent="-457200">
              <a:buFont typeface="+mj-lt"/>
              <a:buAutoNum type="arabicPeriod"/>
            </a:pPr>
            <a:r>
              <a:rPr lang="en-US" sz="2800" dirty="0"/>
              <a:t>Random Forests</a:t>
            </a:r>
          </a:p>
          <a:p>
            <a:pPr marL="457200" indent="-457200">
              <a:buFont typeface="+mj-lt"/>
              <a:buAutoNum type="arabicPeriod"/>
            </a:pPr>
            <a:r>
              <a:rPr lang="en-US" sz="2800" dirty="0"/>
              <a:t>Boosting Models</a:t>
            </a:r>
          </a:p>
          <a:p>
            <a:pPr marL="457200" indent="-457200">
              <a:buFont typeface="+mj-lt"/>
              <a:buAutoNum type="arabicPeriod"/>
            </a:pPr>
            <a:r>
              <a:rPr lang="en-US" sz="2800" dirty="0"/>
              <a:t>Neural Networks</a:t>
            </a:r>
          </a:p>
          <a:p>
            <a:pPr marL="457200" indent="-457200">
              <a:buFont typeface="+mj-lt"/>
              <a:buAutoNum type="arabicPeriod"/>
            </a:pPr>
            <a:r>
              <a:rPr lang="en-US" dirty="0"/>
              <a:t>Stacking Models (coming today)</a:t>
            </a:r>
            <a:endParaRPr lang="en-US" sz="2800" dirty="0"/>
          </a:p>
          <a:p>
            <a:endParaRPr lang="en-US" sz="2800" dirty="0"/>
          </a:p>
          <a:p>
            <a:r>
              <a:rPr lang="en-US" sz="2800" dirty="0"/>
              <a:t>What approach does each model take to improve prediction accuracy?</a:t>
            </a:r>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5</a:t>
            </a:fld>
            <a:endParaRPr lang="en-US"/>
          </a:p>
        </p:txBody>
      </p:sp>
    </p:spTree>
    <p:extLst>
      <p:ext uri="{BB962C8B-B14F-4D97-AF65-F5344CB8AC3E}">
        <p14:creationId xmlns:p14="http://schemas.microsoft.com/office/powerpoint/2010/main" val="3311029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Bags and Forests of Trees (cont.)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578734" y="891250"/>
            <a:ext cx="10799179" cy="5509550"/>
          </a:xfrm>
        </p:spPr>
        <p:txBody>
          <a:bodyPr/>
          <a:lstStyle/>
          <a:p>
            <a:r>
              <a:rPr lang="en-US" sz="2400" u="sng" dirty="0"/>
              <a:t>Bagging: </a:t>
            </a:r>
          </a:p>
          <a:p>
            <a:pPr marL="342900" indent="-342900">
              <a:buFont typeface="Arial" panose="020B0604020202020204" pitchFamily="34" charset="0"/>
              <a:buChar char="•"/>
            </a:pPr>
            <a:r>
              <a:rPr lang="en-US" sz="2400" dirty="0"/>
              <a:t>create an ensemble of full trees, each trained on a bootstrap sample of the training set; </a:t>
            </a:r>
          </a:p>
          <a:p>
            <a:pPr marL="342900" indent="-342900">
              <a:buFont typeface="Arial" panose="020B0604020202020204" pitchFamily="34" charset="0"/>
              <a:buChar char="•"/>
            </a:pPr>
            <a:r>
              <a:rPr lang="en-US" sz="2400" dirty="0"/>
              <a:t>“average” the predictions</a:t>
            </a:r>
          </a:p>
          <a:p>
            <a:r>
              <a:rPr lang="en-US" sz="2400" dirty="0"/>
              <a:t> </a:t>
            </a:r>
          </a:p>
          <a:p>
            <a:r>
              <a:rPr lang="en-US" sz="2400" u="sng" dirty="0"/>
              <a:t>Random forest: </a:t>
            </a:r>
          </a:p>
          <a:p>
            <a:pPr marL="342900" indent="-342900">
              <a:buFont typeface="Arial" panose="020B0604020202020204" pitchFamily="34" charset="0"/>
              <a:buChar char="•"/>
            </a:pPr>
            <a:r>
              <a:rPr lang="en-US" sz="2400" dirty="0"/>
              <a:t>create an ensemble of full trees, each trained on a bootstrap sample of the training set; </a:t>
            </a:r>
          </a:p>
          <a:p>
            <a:pPr marL="342900" indent="-342900">
              <a:buFont typeface="Arial" panose="020B0604020202020204" pitchFamily="34" charset="0"/>
              <a:buChar char="•"/>
            </a:pPr>
            <a:r>
              <a:rPr lang="en-US" sz="2400" dirty="0"/>
              <a:t>in each tree and each split, randomly select a subset of predictors, choose a predictor from this subset for splitting; </a:t>
            </a:r>
          </a:p>
          <a:p>
            <a:pPr marL="342900" indent="-342900">
              <a:buFont typeface="Arial" panose="020B0604020202020204" pitchFamily="34" charset="0"/>
              <a:buChar char="•"/>
            </a:pPr>
            <a:r>
              <a:rPr lang="en-US" sz="2400" dirty="0"/>
              <a:t>average the predictions </a:t>
            </a:r>
          </a:p>
          <a:p>
            <a:endParaRPr lang="en-US" sz="2400" dirty="0"/>
          </a:p>
          <a:p>
            <a:r>
              <a:rPr lang="en-US" sz="2400" dirty="0"/>
              <a:t>Note that the ensemble building aspects of both method are embarrassingly parallel!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6</a:t>
            </a:fld>
            <a:endParaRPr lang="en-US"/>
          </a:p>
        </p:txBody>
      </p:sp>
    </p:spTree>
    <p:extLst>
      <p:ext uri="{BB962C8B-B14F-4D97-AF65-F5344CB8AC3E}">
        <p14:creationId xmlns:p14="http://schemas.microsoft.com/office/powerpoint/2010/main" val="970989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Bags and Forests of Trees (cont.)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578734" y="891250"/>
            <a:ext cx="10799179" cy="5509550"/>
          </a:xfrm>
        </p:spPr>
        <p:txBody>
          <a:bodyPr/>
          <a:lstStyle/>
          <a:p>
            <a:r>
              <a:rPr lang="en-US" sz="2400" u="sng" dirty="0"/>
              <a:t>Boosting: </a:t>
            </a:r>
          </a:p>
          <a:p>
            <a:pPr marL="342900" indent="-342900">
              <a:buFont typeface="Arial" panose="020B0604020202020204" pitchFamily="34" charset="0"/>
              <a:buChar char="•"/>
            </a:pPr>
            <a:r>
              <a:rPr lang="en-US" sz="2400" dirty="0"/>
              <a:t>Iteratively build a model from lots of little models.</a:t>
            </a:r>
          </a:p>
          <a:p>
            <a:pPr marL="342900" indent="-342900">
              <a:buFont typeface="Arial" panose="020B0604020202020204" pitchFamily="34" charset="0"/>
              <a:buChar char="•"/>
            </a:pPr>
            <a:r>
              <a:rPr lang="en-US" sz="2400" dirty="0"/>
              <a:t>Each subsequent model predicts the residuals from the previous model, overweighting the large residuals. </a:t>
            </a:r>
          </a:p>
          <a:p>
            <a:pPr marL="342900" indent="-342900">
              <a:buFont typeface="Arial" panose="020B0604020202020204" pitchFamily="34" charset="0"/>
              <a:buChar char="•"/>
            </a:pPr>
            <a:endParaRPr lang="en-US" sz="2400" dirty="0"/>
          </a:p>
          <a:p>
            <a:r>
              <a:rPr lang="en-US" sz="2400" u="sng" dirty="0"/>
              <a:t>Neural Networks: </a:t>
            </a:r>
          </a:p>
          <a:p>
            <a:pPr marL="342900" indent="-342900">
              <a:buFont typeface="Arial" panose="020B0604020202020204" pitchFamily="34" charset="0"/>
              <a:buChar char="•"/>
            </a:pPr>
            <a:r>
              <a:rPr lang="en-US" sz="2400" dirty="0"/>
              <a:t>Build layers of models based on overly simple “neurons” of models.</a:t>
            </a:r>
          </a:p>
          <a:p>
            <a:pPr marL="342900" indent="-342900">
              <a:buFont typeface="Arial" panose="020B0604020202020204" pitchFamily="34" charset="0"/>
              <a:buChar char="•"/>
            </a:pPr>
            <a:r>
              <a:rPr lang="en-US" sz="2400" dirty="0"/>
              <a:t>Uses back-propagation to efficiently communicate between output of models to update earlier models.</a:t>
            </a:r>
          </a:p>
          <a:p>
            <a:endParaRPr lang="en-US" sz="2400" dirty="0"/>
          </a:p>
          <a:p>
            <a:r>
              <a:rPr lang="en-US" sz="2400" dirty="0"/>
              <a:t>These methods are not as easily parallelizable.</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7</a:t>
            </a:fld>
            <a:endParaRPr lang="en-US"/>
          </a:p>
        </p:txBody>
      </p:sp>
    </p:spTree>
    <p:extLst>
      <p:ext uri="{BB962C8B-B14F-4D97-AF65-F5344CB8AC3E}">
        <p14:creationId xmlns:p14="http://schemas.microsoft.com/office/powerpoint/2010/main" val="2994500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Stacking</a:t>
            </a:r>
          </a:p>
        </p:txBody>
      </p:sp>
      <p:sp>
        <p:nvSpPr>
          <p:cNvPr id="3" name="Slide Number Placeholder 2"/>
          <p:cNvSpPr>
            <a:spLocks noGrp="1"/>
          </p:cNvSpPr>
          <p:nvPr>
            <p:ph type="sldNum" sz="quarter" idx="12"/>
          </p:nvPr>
        </p:nvSpPr>
        <p:spPr/>
        <p:txBody>
          <a:bodyPr/>
          <a:lstStyle/>
          <a:p>
            <a:fld id="{47445CB2-BF6F-6E49-AC61-7BDDE2E02F5B}" type="slidenum">
              <a:rPr lang="en-US" smtClean="0"/>
              <a:t>8</a:t>
            </a:fld>
            <a:endParaRPr lang="en-US"/>
          </a:p>
        </p:txBody>
      </p:sp>
    </p:spTree>
    <p:extLst>
      <p:ext uri="{BB962C8B-B14F-4D97-AF65-F5344CB8AC3E}">
        <p14:creationId xmlns:p14="http://schemas.microsoft.com/office/powerpoint/2010/main" val="3118823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Motivation for Stacking</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702527" y="891250"/>
            <a:ext cx="10125307" cy="5509550"/>
          </a:xfrm>
        </p:spPr>
        <p:txBody>
          <a:bodyPr/>
          <a:lstStyle/>
          <a:p>
            <a:r>
              <a:rPr lang="en-US" sz="2600" dirty="0"/>
              <a:t>For each of our ensemble methods so far (besides Neural Networks), we have:</a:t>
            </a:r>
          </a:p>
          <a:p>
            <a:pPr marL="342900" indent="-342900">
              <a:buFont typeface="Arial" panose="020B0604020202020204" pitchFamily="34" charset="0"/>
              <a:buChar char="•"/>
            </a:pPr>
            <a:r>
              <a:rPr lang="en-US" sz="2600" dirty="0"/>
              <a:t>Fit the base model on the same type (regression trees, for example).</a:t>
            </a:r>
          </a:p>
          <a:p>
            <a:pPr marL="342900" indent="-342900">
              <a:buFont typeface="Arial" panose="020B0604020202020204" pitchFamily="34" charset="0"/>
              <a:buChar char="•"/>
            </a:pPr>
            <a:r>
              <a:rPr lang="en-US" sz="2600" dirty="0"/>
              <a:t>Combined the predictions in a naïve way.</a:t>
            </a:r>
          </a:p>
          <a:p>
            <a:endParaRPr lang="en-US" sz="2600" dirty="0"/>
          </a:p>
          <a:p>
            <a:r>
              <a:rPr lang="en-US" sz="2600" dirty="0"/>
              <a:t>Stacking is a way to generalize the </a:t>
            </a:r>
            <a:r>
              <a:rPr lang="en-US" sz="2600" dirty="0" err="1"/>
              <a:t>ensembling</a:t>
            </a:r>
            <a:r>
              <a:rPr lang="en-US" sz="2600" dirty="0"/>
              <a:t> approach to combine outputs of various types of model, and improves on the combination as well.</a:t>
            </a:r>
          </a:p>
          <a:p>
            <a:pPr marL="342900" indent="-342900">
              <a:buFont typeface="Arial" panose="020B0604020202020204" pitchFamily="34" charset="0"/>
              <a:buChar char="•"/>
            </a:pPr>
            <a:endParaRPr lang="en-US" sz="2600" dirty="0">
              <a:effectLst/>
            </a:endParaRPr>
          </a:p>
          <a:p>
            <a:pPr marL="342900" indent="-342900">
              <a:buFont typeface="Arial" panose="020B0604020202020204" pitchFamily="34" charset="0"/>
              <a:buChar char="•"/>
            </a:pPr>
            <a:endParaRPr lang="en-US" sz="26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9</a:t>
            </a:fld>
            <a:endParaRPr lang="en-US"/>
          </a:p>
        </p:txBody>
      </p:sp>
    </p:spTree>
    <p:extLst>
      <p:ext uri="{BB962C8B-B14F-4D97-AF65-F5344CB8AC3E}">
        <p14:creationId xmlns:p14="http://schemas.microsoft.com/office/powerpoint/2010/main" val="3218846115"/>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a_template" id="{0AFD6BA7-B61A-7D41-8908-7B4B78340F6A}" vid="{597147FF-0FC3-AD43-965A-DDFE9BDB59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10129</TotalTime>
  <Words>920</Words>
  <Application>Microsoft Office PowerPoint</Application>
  <PresentationFormat>Widescreen</PresentationFormat>
  <Paragraphs>126</Paragraphs>
  <Slides>16</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Karla</vt:lpstr>
      <vt:lpstr>Arial</vt:lpstr>
      <vt:lpstr>Calibri</vt:lpstr>
      <vt:lpstr>Cambria Math</vt:lpstr>
      <vt:lpstr>Wingdings</vt:lpstr>
      <vt:lpstr>GEC_template</vt:lpstr>
      <vt:lpstr>Lecture 21: Stacking</vt:lpstr>
      <vt:lpstr>Outline </vt:lpstr>
      <vt:lpstr>Module 1: Regression Methods  </vt:lpstr>
      <vt:lpstr>Module 2: Classification Methods  </vt:lpstr>
      <vt:lpstr>Module 3: Ensemble Methods  </vt:lpstr>
      <vt:lpstr>Bags and Forests of Trees (cont.) </vt:lpstr>
      <vt:lpstr>Bags and Forests of Trees (cont.) </vt:lpstr>
      <vt:lpstr>Stacking</vt:lpstr>
      <vt:lpstr>Motivation for Stacking</vt:lpstr>
      <vt:lpstr>Motivation for Stacking </vt:lpstr>
      <vt:lpstr>Stacked Generalization </vt:lpstr>
      <vt:lpstr>Stacking: an Illustration</vt:lpstr>
      <vt:lpstr>Stacked Generalization </vt:lpstr>
      <vt:lpstr>Stacking: General Guidelines </vt:lpstr>
      <vt:lpstr>Stacking: Subsemble Approach </vt:lpstr>
      <vt:lpstr>Stacking in sklearn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谈 某</cp:lastModifiedBy>
  <cp:revision>335</cp:revision>
  <cp:lastPrinted>2018-11-19T17:02:34Z</cp:lastPrinted>
  <dcterms:created xsi:type="dcterms:W3CDTF">2018-07-11T02:31:23Z</dcterms:created>
  <dcterms:modified xsi:type="dcterms:W3CDTF">2018-11-26T19:53:20Z</dcterms:modified>
</cp:coreProperties>
</file>